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3" r:id="rId3"/>
    <p:sldId id="269" r:id="rId4"/>
    <p:sldId id="257" r:id="rId5"/>
    <p:sldId id="271" r:id="rId6"/>
    <p:sldId id="270" r:id="rId7"/>
    <p:sldId id="267" r:id="rId8"/>
    <p:sldId id="262" r:id="rId9"/>
    <p:sldId id="261" r:id="rId10"/>
    <p:sldId id="272" r:id="rId11"/>
    <p:sldId id="274" r:id="rId12"/>
    <p:sldId id="273" r:id="rId13"/>
  </p:sldIdLst>
  <p:sldSz cx="12192000" cy="6858000"/>
  <p:notesSz cx="7026275" cy="9312275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17" autoAdjust="0"/>
    <p:restoredTop sz="78634" autoAdjust="0"/>
  </p:normalViewPr>
  <p:slideViewPr>
    <p:cSldViewPr snapToGrid="0">
      <p:cViewPr>
        <p:scale>
          <a:sx n="100" d="100"/>
          <a:sy n="100" d="100"/>
        </p:scale>
        <p:origin x="1014" y="-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/>
              <a:t>Annual per Charter Student Facilities Allowance Add-on FY1999</a:t>
            </a:r>
            <a:r>
              <a:rPr lang="en-US" sz="1800" b="1" baseline="0"/>
              <a:t> to FY2016</a:t>
            </a:r>
            <a:r>
              <a:rPr lang="en-US" sz="1800" b="1"/>
              <a:t>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'FA history amounts'!$B$4</c:f>
              <c:strCache>
                <c:ptCount val="1"/>
                <c:pt idx="0">
                  <c:v>Day Students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'FA history amounts'!$A$5:$A$22</c:f>
              <c:strCache>
                <c:ptCount val="18"/>
                <c:pt idx="0">
                  <c:v>1999</c:v>
                </c:pt>
                <c:pt idx="1">
                  <c:v>2000</c:v>
                </c:pt>
                <c:pt idx="2">
                  <c:v>2001 </c:v>
                </c:pt>
                <c:pt idx="3">
                  <c:v>2002</c:v>
                </c:pt>
                <c:pt idx="4">
                  <c:v>2003 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strCache>
            </c:strRef>
          </c:cat>
          <c:val>
            <c:numRef>
              <c:f>'FA history amounts'!$B$5:$B$22</c:f>
              <c:numCache>
                <c:formatCode>_("$"* #,##0_);_("$"* \(#,##0\);_("$"* "-"??_);_(@_)</c:formatCode>
                <c:ptCount val="18"/>
                <c:pt idx="0">
                  <c:v>617</c:v>
                </c:pt>
                <c:pt idx="1">
                  <c:v>1058</c:v>
                </c:pt>
                <c:pt idx="2">
                  <c:v>1482</c:v>
                </c:pt>
                <c:pt idx="3">
                  <c:v>1422</c:v>
                </c:pt>
                <c:pt idx="4">
                  <c:v>1237</c:v>
                </c:pt>
                <c:pt idx="5">
                  <c:v>1981</c:v>
                </c:pt>
                <c:pt idx="6">
                  <c:v>2380</c:v>
                </c:pt>
                <c:pt idx="7">
                  <c:v>2775</c:v>
                </c:pt>
                <c:pt idx="8">
                  <c:v>2810</c:v>
                </c:pt>
                <c:pt idx="9">
                  <c:v>3109</c:v>
                </c:pt>
                <c:pt idx="10">
                  <c:v>3109</c:v>
                </c:pt>
                <c:pt idx="11">
                  <c:v>2800</c:v>
                </c:pt>
                <c:pt idx="12">
                  <c:v>3000</c:v>
                </c:pt>
                <c:pt idx="13">
                  <c:v>3000</c:v>
                </c:pt>
                <c:pt idx="14">
                  <c:v>3000</c:v>
                </c:pt>
                <c:pt idx="15">
                  <c:v>3000</c:v>
                </c:pt>
                <c:pt idx="16">
                  <c:v>3072</c:v>
                </c:pt>
                <c:pt idx="17">
                  <c:v>3124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80B-4B26-97C8-D441152B3E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3346240"/>
        <c:axId val="1123344560"/>
      </c:barChart>
      <c:catAx>
        <c:axId val="112334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3344560"/>
        <c:crosses val="autoZero"/>
        <c:auto val="1"/>
        <c:lblAlgn val="ctr"/>
        <c:lblOffset val="100"/>
        <c:noMultiLvlLbl val="0"/>
      </c:catAx>
      <c:valAx>
        <c:axId val="112334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334624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2015 Modernization Status of DCPS Schools: by Gross Sq. Ft.</a:t>
            </a:r>
          </a:p>
        </c:rich>
      </c:tx>
      <c:layout>
        <c:manualLayout>
          <c:xMode val="edge"/>
          <c:yMode val="edge"/>
          <c:x val="8.6518689430723522E-2"/>
          <c:y val="7.79227252604725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35075766318387"/>
          <c:y val="0.14806466384444644"/>
          <c:w val="0.53369635869924381"/>
          <c:h val="0.7724758932876676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4CB-4615-B11A-B6C66F379468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4CB-4615-B11A-B6C66F379468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4CB-4615-B11A-B6C66F379468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4CB-4615-B11A-B6C66F379468}"/>
              </c:ext>
            </c:extLst>
          </c:dPt>
          <c:dLbls>
            <c:dLbl>
              <c:idx val="0"/>
              <c:layout>
                <c:manualLayout>
                  <c:x val="-9.4350989188900885E-17"/>
                  <c:y val="-3.7053879188720682E-1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4CB-4615-B11A-B6C66F37946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Sheet1!$A$1:$A$4</c:f>
              <c:strCache>
                <c:ptCount val="4"/>
                <c:pt idx="0">
                  <c:v>new GSF</c:v>
                </c:pt>
                <c:pt idx="1">
                  <c:v>Mod GSF</c:v>
                </c:pt>
                <c:pt idx="2">
                  <c:v>Part Mod</c:v>
                </c:pt>
                <c:pt idx="3">
                  <c:v>Not Modern</c:v>
                </c:pt>
              </c:strCache>
            </c:strRef>
          </c:cat>
          <c:val>
            <c:numRef>
              <c:f>Sheet1!$B$1:$B$4</c:f>
              <c:numCache>
                <c:formatCode>_(* #,##0_);_(* \(#,##0\);_(* "-"??_);_(@_)</c:formatCode>
                <c:ptCount val="4"/>
                <c:pt idx="0">
                  <c:v>1861364</c:v>
                </c:pt>
                <c:pt idx="1">
                  <c:v>4748473</c:v>
                </c:pt>
                <c:pt idx="2">
                  <c:v>2543688</c:v>
                </c:pt>
                <c:pt idx="3">
                  <c:v>2208692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4CB-4615-B11A-B6C66F37946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4825" cy="46672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863" y="0"/>
            <a:ext cx="3044825" cy="46672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360BED82-43C1-40BD-9C18-5035264549F5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5551"/>
            <a:ext cx="3044825" cy="46672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863" y="8845551"/>
            <a:ext cx="3044825" cy="46672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F13CB9B3-566A-401C-A36C-66C0569A9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381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20" units="cm"/>
          <inkml:channel name="Y" type="integer" max="1024" units="cm"/>
          <inkml:channel name="T" type="integer" max="2.14748E9" units="dev"/>
        </inkml:traceFormat>
        <inkml:channelProperties>
          <inkml:channelProperty channel="X" name="resolution" value="53.54331" units="1/cm"/>
          <inkml:channelProperty channel="Y" name="resolution" value="32.20126" units="1/cm"/>
          <inkml:channelProperty channel="T" name="resolution" value="1" units="1/dev"/>
        </inkml:channelProperties>
      </inkml:inkSource>
      <inkml:timestamp xml:id="ts0" timeString="2016-02-20T21:41:29.23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326FF23-8C22-4174-802E-D12A11C7DB4F}" emma:medium="tactile" emma:mode="ink">
          <msink:context xmlns:msink="http://schemas.microsoft.com/ink/2010/main" type="writingRegion" rotatedBoundingBox="8700,11970 8715,11970 8715,11985 8700,11985"/>
        </emma:interpretation>
      </emma:emma>
    </inkml:annotationXML>
    <inkml:traceGroup>
      <inkml:annotationXML>
        <emma:emma xmlns:emma="http://www.w3.org/2003/04/emma" version="1.0">
          <emma:interpretation id="{EAB953F0-03D3-4269-A9CC-6676DFD08A3C}" emma:medium="tactile" emma:mode="ink">
            <msink:context xmlns:msink="http://schemas.microsoft.com/ink/2010/main" type="paragraph" rotatedBoundingBox="8700,11970 8715,11970 8715,11985 8700,119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8C05DE1-E5B5-40A2-929C-B97B25CC01EB}" emma:medium="tactile" emma:mode="ink">
              <msink:context xmlns:msink="http://schemas.microsoft.com/ink/2010/main" type="line" rotatedBoundingBox="8700,11970 8715,11970 8715,11985 8700,11985"/>
            </emma:interpretation>
          </emma:emma>
        </inkml:annotationXML>
        <inkml:traceGroup>
          <inkml:annotationXML>
            <emma:emma xmlns:emma="http://www.w3.org/2003/04/emma" version="1.0">
              <emma:interpretation id="{DA84A755-5573-474D-B976-7F16FCDF217C}" emma:medium="tactile" emma:mode="ink">
                <msink:context xmlns:msink="http://schemas.microsoft.com/ink/2010/main" type="inkWord" rotatedBoundingBox="8700,11970 8715,11970 8715,11985 8700,11985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4719" cy="467231"/>
          </a:xfrm>
          <a:prstGeom prst="rect">
            <a:avLst/>
          </a:prstGeom>
        </p:spPr>
        <p:txBody>
          <a:bodyPr vert="horz" lIns="93350" tIns="46675" rIns="93350" bIns="466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1" y="1"/>
            <a:ext cx="3044719" cy="467231"/>
          </a:xfrm>
          <a:prstGeom prst="rect">
            <a:avLst/>
          </a:prstGeom>
        </p:spPr>
        <p:txBody>
          <a:bodyPr vert="horz" lIns="93350" tIns="46675" rIns="93350" bIns="46675" rtlCol="0"/>
          <a:lstStyle>
            <a:lvl1pPr algn="r">
              <a:defRPr sz="1200"/>
            </a:lvl1pPr>
          </a:lstStyle>
          <a:p>
            <a:fld id="{C2FF4650-967F-4E86-A0B5-FF081E606E14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50" tIns="46675" rIns="93350" bIns="4667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81532"/>
            <a:ext cx="5621020" cy="3666708"/>
          </a:xfrm>
          <a:prstGeom prst="rect">
            <a:avLst/>
          </a:prstGeom>
        </p:spPr>
        <p:txBody>
          <a:bodyPr vert="horz" lIns="93350" tIns="46675" rIns="93350" bIns="4667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6"/>
            <a:ext cx="3044719" cy="467230"/>
          </a:xfrm>
          <a:prstGeom prst="rect">
            <a:avLst/>
          </a:prstGeom>
        </p:spPr>
        <p:txBody>
          <a:bodyPr vert="horz" lIns="93350" tIns="46675" rIns="93350" bIns="466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1" y="8845046"/>
            <a:ext cx="3044719" cy="467230"/>
          </a:xfrm>
          <a:prstGeom prst="rect">
            <a:avLst/>
          </a:prstGeom>
        </p:spPr>
        <p:txBody>
          <a:bodyPr vert="horz" lIns="93350" tIns="46675" rIns="93350" bIns="46675" rtlCol="0" anchor="b"/>
          <a:lstStyle>
            <a:lvl1pPr algn="r">
              <a:defRPr sz="1200"/>
            </a:lvl1pPr>
          </a:lstStyle>
          <a:p>
            <a:fld id="{22B4D3EB-6CB9-4981-AEC8-A0231C37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423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4D3EB-6CB9-4981-AEC8-A0231C37B8F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802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Project-by-project spending data was provided cumulative 1998-2015, then year-by-year for the planned 2016-2021 budget.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Frequently, portions of individual projects, or occasionally entire modernization projects, were accounted for in multi-school expenditure categories.  Adjustments were made as possible using reported project costs.  However, some projects remain to be adjusted and therefore, some project expenditures may seem unusually low.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4D3EB-6CB9-4981-AEC8-A0231C37B8F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316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4D3EB-6CB9-4981-AEC8-A0231C37B8F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663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Project-by-project spending data was provided cumulative 1998-2015, then year-by-year for the planned 2016-2021 budget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Frequently, portions of individual projects, or occasionally entire modernization projects, were accounted for in multi-school expenditure categories.  Adjustments were made as possible using reported project costs.  However, some projects remain to be adjusted and therefore, some project expenditures may seem unusually low.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4D3EB-6CB9-4981-AEC8-A0231C37B8F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227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$ are NOT inflated to current</a:t>
            </a:r>
            <a:r>
              <a:rPr lang="en-US" baseline="0" dirty="0"/>
              <a:t> 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4D3EB-6CB9-4981-AEC8-A0231C37B8F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47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4D3EB-6CB9-4981-AEC8-A0231C37B8F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9456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4D3EB-6CB9-4981-AEC8-A0231C37B8F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829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72D2-94EC-4DA8-BA83-C36DB27D309B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CB38B-D586-4ADB-A26B-9280275D5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659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72D2-94EC-4DA8-BA83-C36DB27D309B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CB38B-D586-4ADB-A26B-9280275D5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70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72D2-94EC-4DA8-BA83-C36DB27D309B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CB38B-D586-4ADB-A26B-9280275D5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64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72D2-94EC-4DA8-BA83-C36DB27D309B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CB38B-D586-4ADB-A26B-9280275D5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48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72D2-94EC-4DA8-BA83-C36DB27D309B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CB38B-D586-4ADB-A26B-9280275D5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50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72D2-94EC-4DA8-BA83-C36DB27D309B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CB38B-D586-4ADB-A26B-9280275D5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72D2-94EC-4DA8-BA83-C36DB27D309B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CB38B-D586-4ADB-A26B-9280275D5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1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72D2-94EC-4DA8-BA83-C36DB27D309B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CB38B-D586-4ADB-A26B-9280275D5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525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72D2-94EC-4DA8-BA83-C36DB27D309B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CB38B-D586-4ADB-A26B-9280275D5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408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72D2-94EC-4DA8-BA83-C36DB27D309B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CB38B-D586-4ADB-A26B-9280275D5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24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72D2-94EC-4DA8-BA83-C36DB27D309B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CB38B-D586-4ADB-A26B-9280275D5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455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C72D2-94EC-4DA8-BA83-C36DB27D309B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CB38B-D586-4ADB-A26B-9280275D5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91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US" sz="4400" dirty="0"/>
              <a:t>Investing in the </a:t>
            </a:r>
            <a:br>
              <a:rPr lang="en-US" sz="4400" dirty="0"/>
            </a:br>
            <a:r>
              <a:rPr lang="en-US" sz="4400" dirty="0"/>
              <a:t>District of Columbia’s </a:t>
            </a:r>
            <a:br>
              <a:rPr lang="en-US" sz="4400" dirty="0"/>
            </a:br>
            <a:r>
              <a:rPr lang="en-US" sz="4400" dirty="0"/>
              <a:t>Public School Facilities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62399"/>
            <a:ext cx="9144000" cy="2047875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/>
              <a:t>From Decades of Neglect to </a:t>
            </a:r>
          </a:p>
          <a:p>
            <a:r>
              <a:rPr lang="en-US" sz="3200" dirty="0"/>
              <a:t>Stewardship for our Future</a:t>
            </a:r>
          </a:p>
          <a:p>
            <a:endParaRPr lang="en-US" sz="3200" dirty="0"/>
          </a:p>
          <a:p>
            <a:r>
              <a:rPr lang="en-US" sz="3200" dirty="0"/>
              <a:t>Analyzed by 21</a:t>
            </a:r>
            <a:r>
              <a:rPr lang="en-US" sz="3200" baseline="30000" dirty="0"/>
              <a:t>st</a:t>
            </a:r>
            <a:r>
              <a:rPr lang="en-US" sz="3200" dirty="0"/>
              <a:t> Century School Fund</a:t>
            </a:r>
          </a:p>
          <a:p>
            <a:r>
              <a:rPr lang="en-US" sz="3200" dirty="0" smtClean="0"/>
              <a:t>April 19, </a:t>
            </a:r>
            <a:r>
              <a:rPr lang="en-US" sz="3200" dirty="0"/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2814455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we hope you do with this information: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6769"/>
            <a:ext cx="10515600" cy="4770194"/>
          </a:xfrm>
        </p:spPr>
        <p:txBody>
          <a:bodyPr>
            <a:normAutofit/>
          </a:bodyPr>
          <a:lstStyle/>
          <a:p>
            <a:r>
              <a:rPr lang="en-US" sz="3500" i="1" dirty="0"/>
              <a:t>Take pride in our city’s civic investment!</a:t>
            </a:r>
          </a:p>
          <a:p>
            <a:pPr lvl="0"/>
            <a:r>
              <a:rPr lang="en-US" sz="3500" dirty="0"/>
              <a:t>Engage in a well-informed city-wide discussion to:</a:t>
            </a:r>
          </a:p>
          <a:p>
            <a:pPr lvl="1"/>
            <a:r>
              <a:rPr lang="en-US" dirty="0"/>
              <a:t>Shape the FY2017-2022 capital budget and FY2017 facilities operating budget</a:t>
            </a:r>
          </a:p>
          <a:p>
            <a:pPr lvl="1"/>
            <a:r>
              <a:rPr lang="en-US" dirty="0"/>
              <a:t>Ensure DC finishes modernizing DCPS facilities so there is equity for students and communities</a:t>
            </a:r>
          </a:p>
          <a:p>
            <a:pPr lvl="1"/>
            <a:r>
              <a:rPr lang="en-US" dirty="0"/>
              <a:t>Explore ways to get better value from project expenditures </a:t>
            </a:r>
          </a:p>
          <a:p>
            <a:pPr lvl="1"/>
            <a:r>
              <a:rPr lang="en-US" dirty="0"/>
              <a:t>Create plans and systems to ensure DC does not neglect its public school facilities again</a:t>
            </a:r>
          </a:p>
          <a:p>
            <a:pPr lvl="1"/>
            <a:r>
              <a:rPr lang="en-US" dirty="0"/>
              <a:t>Examine adequacy, condition and equity among charter facilities</a:t>
            </a:r>
          </a:p>
          <a:p>
            <a:pPr lvl="1"/>
            <a:r>
              <a:rPr lang="en-US" dirty="0"/>
              <a:t>Explore planning and appropriations efficiencies so we can afford to sustain DCPS and charter facilities alike</a:t>
            </a:r>
          </a:p>
          <a:p>
            <a:pPr marL="457200" lvl="1" indent="0">
              <a:buNone/>
            </a:pPr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3132112" y="4309295"/>
              <a:ext cx="360" cy="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20232" y="4297415"/>
                <a:ext cx="24120" cy="2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9995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About the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486275"/>
          </a:xfrm>
        </p:spPr>
        <p:txBody>
          <a:bodyPr>
            <a:normAutofit/>
          </a:bodyPr>
          <a:lstStyle/>
          <a:p>
            <a:r>
              <a:rPr lang="en-US" dirty="0"/>
              <a:t>All student and building data is from SY 2014-2015</a:t>
            </a:r>
          </a:p>
          <a:p>
            <a:r>
              <a:rPr lang="en-US" dirty="0"/>
              <a:t>Expenditure and budget authority data provided by DC CFO</a:t>
            </a:r>
          </a:p>
          <a:p>
            <a:r>
              <a:rPr lang="en-US" dirty="0"/>
              <a:t>School and building descriptors from DCPS and public charter school board</a:t>
            </a:r>
          </a:p>
          <a:p>
            <a:r>
              <a:rPr lang="en-US" dirty="0"/>
              <a:t>Enrollments and student descriptors from OSSE</a:t>
            </a:r>
          </a:p>
          <a:p>
            <a:r>
              <a:rPr lang="en-US" dirty="0"/>
              <a:t>Project information from DGS and OCFO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67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D.C. Public School Facilities in 1995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86862" y="2014624"/>
            <a:ext cx="5785338" cy="4059848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i="1" dirty="0"/>
              <a:t>August 14, 1995 - </a:t>
            </a:r>
            <a:r>
              <a:rPr lang="en-US" sz="2000" b="1" i="1" dirty="0"/>
              <a:t>DCPS </a:t>
            </a:r>
            <a:r>
              <a:rPr lang="en-US" sz="2000" b="1" dirty="0"/>
              <a:t>Superintendent’s Task Force on Education Infrastructure for the 21</a:t>
            </a:r>
            <a:r>
              <a:rPr lang="en-US" sz="2000" b="1" baseline="30000" dirty="0"/>
              <a:t>st</a:t>
            </a:r>
            <a:r>
              <a:rPr lang="en-US" sz="2000" b="1" dirty="0"/>
              <a:t> Century: </a:t>
            </a:r>
          </a:p>
          <a:p>
            <a:pPr marL="0" indent="0">
              <a:buNone/>
            </a:pPr>
            <a:r>
              <a:rPr lang="en-US" i="1" dirty="0"/>
              <a:t>“DCPS has not built a new school since 1980 and has not undertaken a full school modernization since 1985.  </a:t>
            </a:r>
          </a:p>
          <a:p>
            <a:pPr marL="0" indent="0">
              <a:buNone/>
            </a:pPr>
            <a:r>
              <a:rPr lang="en-US" i="1" dirty="0"/>
              <a:t>In fact, there are no model facilities in the District that fully support and enhance education, and to which other schools can aspire.”</a:t>
            </a:r>
          </a:p>
          <a:p>
            <a:pPr marL="0" indent="0">
              <a:buNone/>
            </a:pPr>
            <a:endParaRPr lang="en-US" sz="1300" i="1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6471458" y="2097752"/>
            <a:ext cx="5183188" cy="4059848"/>
          </a:xfrm>
        </p:spPr>
        <p:txBody>
          <a:bodyPr>
            <a:normAutofit/>
          </a:bodyPr>
          <a:lstStyle/>
          <a:p>
            <a:r>
              <a:rPr lang="en-US" dirty="0"/>
              <a:t>Average age of DCPS Schools - 69.5 Years</a:t>
            </a:r>
          </a:p>
          <a:p>
            <a:r>
              <a:rPr lang="en-US" dirty="0"/>
              <a:t>DCPS had millions of GSF in excess space </a:t>
            </a:r>
          </a:p>
          <a:p>
            <a:r>
              <a:rPr lang="en-US" dirty="0"/>
              <a:t>DCPS schools were unhealthy and unsafe facilities with $1.2 billion (2015$) in deferred maintenance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910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5" b="6942"/>
          <a:stretch/>
        </p:blipFill>
        <p:spPr>
          <a:xfrm>
            <a:off x="478795" y="0"/>
            <a:ext cx="10620129" cy="6484883"/>
          </a:xfrm>
        </p:spPr>
      </p:pic>
      <p:sp>
        <p:nvSpPr>
          <p:cNvPr id="5" name="TextBox 4"/>
          <p:cNvSpPr txBox="1"/>
          <p:nvPr/>
        </p:nvSpPr>
        <p:spPr>
          <a:xfrm>
            <a:off x="359651" y="523821"/>
            <a:ext cx="1021605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Digging Out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$</a:t>
            </a:r>
            <a:r>
              <a:rPr lang="en-US" sz="2000" dirty="0" smtClean="0">
                <a:solidFill>
                  <a:schemeClr val="bg1"/>
                </a:solidFill>
              </a:rPr>
              <a:t>1 </a:t>
            </a:r>
            <a:r>
              <a:rPr lang="en-US" sz="2000" dirty="0">
                <a:solidFill>
                  <a:schemeClr val="bg1"/>
                </a:solidFill>
              </a:rPr>
              <a:t>billion in DCPS Multi-School Stabilization Projects FY1998-2015</a:t>
            </a:r>
          </a:p>
        </p:txBody>
      </p:sp>
    </p:spTree>
    <p:extLst>
      <p:ext uri="{BB962C8B-B14F-4D97-AF65-F5344CB8AC3E}">
        <p14:creationId xmlns:p14="http://schemas.microsoft.com/office/powerpoint/2010/main" val="2764368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06786"/>
            <a:ext cx="10515600" cy="1453661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Decades of disinvestment in DCPS facilities </a:t>
            </a:r>
            <a:r>
              <a:rPr lang="en-US" b="1" dirty="0" smtClean="0"/>
              <a:t>helped drive families </a:t>
            </a:r>
            <a:r>
              <a:rPr lang="en-US" b="1" dirty="0"/>
              <a:t>to charter schools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8715529"/>
              </p:ext>
            </p:extLst>
          </p:nvPr>
        </p:nvGraphicFramePr>
        <p:xfrm>
          <a:off x="845127" y="1911927"/>
          <a:ext cx="10292542" cy="3575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45127" y="5661360"/>
            <a:ext cx="10299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2016 annual per-student Facilities Allowance is $3,124 for regular students and $8,395 for residential school students.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05099" y="1309053"/>
            <a:ext cx="100487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DC’s annual charter school per-student Facilities Allowance add-ons aimed to ensure charter school students could be in adequate facilities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548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38523" y="1172312"/>
            <a:ext cx="4402250" cy="56036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i="1" dirty="0"/>
              <a:t>Using 21</a:t>
            </a:r>
            <a:r>
              <a:rPr lang="en-US" sz="2000" i="1" baseline="30000" dirty="0"/>
              <a:t>st</a:t>
            </a:r>
            <a:r>
              <a:rPr lang="en-US" sz="2000" i="1" dirty="0"/>
              <a:t> century facilities standards for health, sustainability, education and community use, DCPS embarks upon an unprecedented modernization program.</a:t>
            </a:r>
          </a:p>
          <a:p>
            <a:pPr marL="0" indent="0">
              <a:buNone/>
            </a:pPr>
            <a:endParaRPr lang="en-US" sz="2000" i="1" dirty="0"/>
          </a:p>
          <a:p>
            <a:r>
              <a:rPr lang="en-US" sz="2400" dirty="0"/>
              <a:t>55 DCPS fully modernized or new facilities (by 2016)</a:t>
            </a:r>
          </a:p>
          <a:p>
            <a:pPr lvl="1"/>
            <a:r>
              <a:rPr lang="en-US" sz="2000" dirty="0"/>
              <a:t>6,609,837 GSF, 58%</a:t>
            </a:r>
          </a:p>
          <a:p>
            <a:r>
              <a:rPr lang="en-US" sz="2400" dirty="0"/>
              <a:t>32 DCPS partly modernized facilities</a:t>
            </a:r>
          </a:p>
          <a:p>
            <a:pPr lvl="1"/>
            <a:r>
              <a:rPr lang="en-US" sz="2000" dirty="0"/>
              <a:t>2,543,688 GSF; 22%</a:t>
            </a:r>
          </a:p>
          <a:p>
            <a:r>
              <a:rPr lang="en-US" sz="2400" dirty="0"/>
              <a:t>21 DCPS facilities not modernized </a:t>
            </a:r>
          </a:p>
          <a:p>
            <a:pPr lvl="1"/>
            <a:r>
              <a:rPr lang="en-US" sz="2000" dirty="0"/>
              <a:t>2,208,692 GSF; 20%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63162300"/>
              </p:ext>
            </p:extLst>
          </p:nvPr>
        </p:nvGraphicFramePr>
        <p:xfrm>
          <a:off x="173736" y="1172311"/>
          <a:ext cx="8110728" cy="5603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879231" y="336165"/>
            <a:ext cx="10515600" cy="8361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Progress: $2.27 billion for DCPS Modernizations 2000-2015</a:t>
            </a:r>
          </a:p>
        </p:txBody>
      </p:sp>
    </p:spTree>
    <p:extLst>
      <p:ext uri="{BB962C8B-B14F-4D97-AF65-F5344CB8AC3E}">
        <p14:creationId xmlns:p14="http://schemas.microsoft.com/office/powerpoint/2010/main" val="2113598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Accelerating Choice: </a:t>
            </a:r>
            <a:br>
              <a:rPr lang="en-US" sz="4000" b="1" dirty="0"/>
            </a:br>
            <a:r>
              <a:rPr lang="en-US" sz="4000" b="1" dirty="0"/>
              <a:t>The Charter Facilities Allowance Add-on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1690689"/>
            <a:ext cx="10515600" cy="448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  <a:p>
            <a:pPr lvl="1"/>
            <a:r>
              <a:rPr lang="en-US" dirty="0"/>
              <a:t>From 1998 to 2015, charter operators received $963,000,000 from the city in individual school facilities allowance add-ons. </a:t>
            </a:r>
          </a:p>
          <a:p>
            <a:pPr lvl="1"/>
            <a:r>
              <a:rPr lang="en-US" dirty="0"/>
              <a:t>Funding for facilities cleaning, utilities, maintenance and minor repairs are included in the annual per student funding formula.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Facilities Allowance add-on</a:t>
            </a:r>
            <a:r>
              <a:rPr lang="en-US" dirty="0"/>
              <a:t> was advanced so charters could pay for leasing buildings and capital construction, however, charter operators may use it for any purpose.</a:t>
            </a:r>
          </a:p>
          <a:p>
            <a:pPr lvl="1"/>
            <a:r>
              <a:rPr lang="en-US" dirty="0"/>
              <a:t>Charter operators can also borrow to fund their facilities improvements. 	</a:t>
            </a:r>
          </a:p>
          <a:p>
            <a:pPr lvl="2"/>
            <a:r>
              <a:rPr lang="en-US" dirty="0"/>
              <a:t>From 1998 to April 2015, $500 million in DC revenue bonds have been borrowed for school construction by 26 different charter operators.</a:t>
            </a:r>
          </a:p>
        </p:txBody>
      </p:sp>
    </p:spTree>
    <p:extLst>
      <p:ext uri="{BB962C8B-B14F-4D97-AF65-F5344CB8AC3E}">
        <p14:creationId xmlns:p14="http://schemas.microsoft.com/office/powerpoint/2010/main" val="4199129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Planning the future: Equity and Efficiencies 2016-2021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49823"/>
            <a:ext cx="10515600" cy="4227139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Insist on efficiencies in District capital and operating spending on facilities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2016-21 CIP, last year’s 6-year Capital Improvement Budget:</a:t>
            </a:r>
          </a:p>
          <a:p>
            <a:pPr lvl="2"/>
            <a:r>
              <a:rPr lang="en-US" dirty="0"/>
              <a:t>1 DCPS school planned for replacement: Orr</a:t>
            </a:r>
          </a:p>
          <a:p>
            <a:pPr lvl="2"/>
            <a:r>
              <a:rPr lang="en-US" dirty="0"/>
              <a:t>16 DCPS schools planned for full modernizations</a:t>
            </a:r>
          </a:p>
          <a:p>
            <a:pPr lvl="2"/>
            <a:r>
              <a:rPr lang="en-US" dirty="0"/>
              <a:t>16 DCPS schools planned for partial modernization </a:t>
            </a:r>
          </a:p>
          <a:p>
            <a:pPr lvl="2"/>
            <a:r>
              <a:rPr lang="en-US" dirty="0"/>
              <a:t>At current charter enrollment and Facilities Allowance add-on of $3,124 per student and $3,395 for residential students, charter Facility Allowance Add-Ons from 2016-21 will total $716,000,000 at minimum, (assuming charter enrollment at 2014-15 levels with no increase).</a:t>
            </a:r>
          </a:p>
        </p:txBody>
      </p:sp>
    </p:spTree>
    <p:extLst>
      <p:ext uri="{BB962C8B-B14F-4D97-AF65-F5344CB8AC3E}">
        <p14:creationId xmlns:p14="http://schemas.microsoft.com/office/powerpoint/2010/main" val="4032135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11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Equity Issues by Feeder Pattern </a:t>
            </a:r>
            <a:br>
              <a:rPr lang="en-US" dirty="0"/>
            </a:br>
            <a:r>
              <a:rPr lang="en-US" dirty="0"/>
              <a:t>Past &amp; Planned 2000-2021 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1994827"/>
              </p:ext>
            </p:extLst>
          </p:nvPr>
        </p:nvGraphicFramePr>
        <p:xfrm>
          <a:off x="1561408" y="1484803"/>
          <a:ext cx="8671560" cy="457286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11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16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14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414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5750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2535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4143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8155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4936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Row Labels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# schools in feeder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DCPS Capacity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Gross Square Footage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% at Risk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Lifetime Budget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LTB  by student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LTB  by GSF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Anacostia HS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6012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         1,243,408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78%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$345,410,191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$57,453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$278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Ballou HS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6456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         1,333,677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81%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$303,357,254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$46,988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$227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Cardozo HS (9-12)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6407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         1,492,322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46%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$447,060,588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$69,777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$300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City-Wide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4962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         1,271,472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24%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$533,715,756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$107,561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$420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Coolidge HS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3059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            602,384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$191,268,955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$62,527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$318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Dunbar HS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5531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         1,005,344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63%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$342,171,954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$61,864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$340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Eastern HS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8870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         1,745,287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$420,799,937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$47,441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$241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Roosevelt HS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2951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            617,178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56%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$228,041,653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$77,276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$369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Wilson HS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9025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        1,556,666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$729,474,794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$80,828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$469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Woodson HS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4858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             923,686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76%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$202,366,602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$41,656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$219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Grand Total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u="none" strike="noStrike" dirty="0">
                          <a:effectLst/>
                        </a:rPr>
                        <a:t>110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58,131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       11,791,424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$3,743,667,684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$64,401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$317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3" name="Freeform 2"/>
          <p:cNvSpPr/>
          <p:nvPr/>
        </p:nvSpPr>
        <p:spPr>
          <a:xfrm>
            <a:off x="9606224" y="5275385"/>
            <a:ext cx="874207" cy="432079"/>
          </a:xfrm>
          <a:custGeom>
            <a:avLst/>
            <a:gdLst>
              <a:gd name="connsiteX0" fmla="*/ 874207 w 874207"/>
              <a:gd name="connsiteY0" fmla="*/ 90435 h 432079"/>
              <a:gd name="connsiteX1" fmla="*/ 844062 w 874207"/>
              <a:gd name="connsiteY1" fmla="*/ 40193 h 432079"/>
              <a:gd name="connsiteX2" fmla="*/ 813917 w 874207"/>
              <a:gd name="connsiteY2" fmla="*/ 30145 h 432079"/>
              <a:gd name="connsiteX3" fmla="*/ 663191 w 874207"/>
              <a:gd name="connsiteY3" fmla="*/ 20096 h 432079"/>
              <a:gd name="connsiteX4" fmla="*/ 612950 w 874207"/>
              <a:gd name="connsiteY4" fmla="*/ 10048 h 432079"/>
              <a:gd name="connsiteX5" fmla="*/ 572756 w 874207"/>
              <a:gd name="connsiteY5" fmla="*/ 0 h 432079"/>
              <a:gd name="connsiteX6" fmla="*/ 140677 w 874207"/>
              <a:gd name="connsiteY6" fmla="*/ 10048 h 432079"/>
              <a:gd name="connsiteX7" fmla="*/ 50242 w 874207"/>
              <a:gd name="connsiteY7" fmla="*/ 50241 h 432079"/>
              <a:gd name="connsiteX8" fmla="*/ 20097 w 874207"/>
              <a:gd name="connsiteY8" fmla="*/ 60290 h 432079"/>
              <a:gd name="connsiteX9" fmla="*/ 0 w 874207"/>
              <a:gd name="connsiteY9" fmla="*/ 130628 h 432079"/>
              <a:gd name="connsiteX10" fmla="*/ 10049 w 874207"/>
              <a:gd name="connsiteY10" fmla="*/ 261257 h 432079"/>
              <a:gd name="connsiteX11" fmla="*/ 30145 w 874207"/>
              <a:gd name="connsiteY11" fmla="*/ 291402 h 432079"/>
              <a:gd name="connsiteX12" fmla="*/ 60290 w 874207"/>
              <a:gd name="connsiteY12" fmla="*/ 311499 h 432079"/>
              <a:gd name="connsiteX13" fmla="*/ 80387 w 874207"/>
              <a:gd name="connsiteY13" fmla="*/ 341644 h 432079"/>
              <a:gd name="connsiteX14" fmla="*/ 120580 w 874207"/>
              <a:gd name="connsiteY14" fmla="*/ 361740 h 432079"/>
              <a:gd name="connsiteX15" fmla="*/ 221064 w 874207"/>
              <a:gd name="connsiteY15" fmla="*/ 401934 h 432079"/>
              <a:gd name="connsiteX16" fmla="*/ 261257 w 874207"/>
              <a:gd name="connsiteY16" fmla="*/ 411982 h 432079"/>
              <a:gd name="connsiteX17" fmla="*/ 291402 w 874207"/>
              <a:gd name="connsiteY17" fmla="*/ 422030 h 432079"/>
              <a:gd name="connsiteX18" fmla="*/ 341644 w 874207"/>
              <a:gd name="connsiteY18" fmla="*/ 432079 h 432079"/>
              <a:gd name="connsiteX19" fmla="*/ 532563 w 874207"/>
              <a:gd name="connsiteY19" fmla="*/ 422030 h 432079"/>
              <a:gd name="connsiteX20" fmla="*/ 562708 w 874207"/>
              <a:gd name="connsiteY20" fmla="*/ 411982 h 432079"/>
              <a:gd name="connsiteX21" fmla="*/ 653143 w 874207"/>
              <a:gd name="connsiteY21" fmla="*/ 401934 h 432079"/>
              <a:gd name="connsiteX22" fmla="*/ 683288 w 874207"/>
              <a:gd name="connsiteY22" fmla="*/ 391885 h 432079"/>
              <a:gd name="connsiteX23" fmla="*/ 693336 w 874207"/>
              <a:gd name="connsiteY23" fmla="*/ 361740 h 432079"/>
              <a:gd name="connsiteX24" fmla="*/ 713433 w 874207"/>
              <a:gd name="connsiteY24" fmla="*/ 331595 h 432079"/>
              <a:gd name="connsiteX25" fmla="*/ 723481 w 874207"/>
              <a:gd name="connsiteY25" fmla="*/ 291402 h 432079"/>
              <a:gd name="connsiteX26" fmla="*/ 753627 w 874207"/>
              <a:gd name="connsiteY26" fmla="*/ 261257 h 432079"/>
              <a:gd name="connsiteX27" fmla="*/ 773723 w 874207"/>
              <a:gd name="connsiteY27" fmla="*/ 221063 h 432079"/>
              <a:gd name="connsiteX28" fmla="*/ 793820 w 874207"/>
              <a:gd name="connsiteY28" fmla="*/ 190918 h 432079"/>
              <a:gd name="connsiteX29" fmla="*/ 793820 w 874207"/>
              <a:gd name="connsiteY29" fmla="*/ 80386 h 432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74207" h="432079">
                <a:moveTo>
                  <a:pt x="874207" y="90435"/>
                </a:moveTo>
                <a:cubicBezTo>
                  <a:pt x="864159" y="73688"/>
                  <a:pt x="857872" y="54003"/>
                  <a:pt x="844062" y="40193"/>
                </a:cubicBezTo>
                <a:cubicBezTo>
                  <a:pt x="836572" y="32703"/>
                  <a:pt x="824444" y="31315"/>
                  <a:pt x="813917" y="30145"/>
                </a:cubicBezTo>
                <a:cubicBezTo>
                  <a:pt x="763871" y="24584"/>
                  <a:pt x="713433" y="23446"/>
                  <a:pt x="663191" y="20096"/>
                </a:cubicBezTo>
                <a:cubicBezTo>
                  <a:pt x="646444" y="16747"/>
                  <a:pt x="629622" y="13753"/>
                  <a:pt x="612950" y="10048"/>
                </a:cubicBezTo>
                <a:cubicBezTo>
                  <a:pt x="599469" y="7052"/>
                  <a:pt x="586566" y="0"/>
                  <a:pt x="572756" y="0"/>
                </a:cubicBezTo>
                <a:cubicBezTo>
                  <a:pt x="428691" y="0"/>
                  <a:pt x="284703" y="6699"/>
                  <a:pt x="140677" y="10048"/>
                </a:cubicBezTo>
                <a:cubicBezTo>
                  <a:pt x="92905" y="41897"/>
                  <a:pt x="121991" y="26325"/>
                  <a:pt x="50242" y="50241"/>
                </a:cubicBezTo>
                <a:lnTo>
                  <a:pt x="20097" y="60290"/>
                </a:lnTo>
                <a:cubicBezTo>
                  <a:pt x="15360" y="74503"/>
                  <a:pt x="0" y="118015"/>
                  <a:pt x="0" y="130628"/>
                </a:cubicBezTo>
                <a:cubicBezTo>
                  <a:pt x="0" y="174300"/>
                  <a:pt x="2001" y="218333"/>
                  <a:pt x="10049" y="261257"/>
                </a:cubicBezTo>
                <a:cubicBezTo>
                  <a:pt x="12275" y="273127"/>
                  <a:pt x="21606" y="282863"/>
                  <a:pt x="30145" y="291402"/>
                </a:cubicBezTo>
                <a:cubicBezTo>
                  <a:pt x="38684" y="299942"/>
                  <a:pt x="50242" y="304800"/>
                  <a:pt x="60290" y="311499"/>
                </a:cubicBezTo>
                <a:cubicBezTo>
                  <a:pt x="66989" y="321547"/>
                  <a:pt x="71109" y="333913"/>
                  <a:pt x="80387" y="341644"/>
                </a:cubicBezTo>
                <a:cubicBezTo>
                  <a:pt x="91894" y="351233"/>
                  <a:pt x="106812" y="355840"/>
                  <a:pt x="120580" y="361740"/>
                </a:cubicBezTo>
                <a:cubicBezTo>
                  <a:pt x="153738" y="375951"/>
                  <a:pt x="186066" y="393185"/>
                  <a:pt x="221064" y="401934"/>
                </a:cubicBezTo>
                <a:cubicBezTo>
                  <a:pt x="234462" y="405283"/>
                  <a:pt x="247978" y="408188"/>
                  <a:pt x="261257" y="411982"/>
                </a:cubicBezTo>
                <a:cubicBezTo>
                  <a:pt x="271441" y="414892"/>
                  <a:pt x="281126" y="419461"/>
                  <a:pt x="291402" y="422030"/>
                </a:cubicBezTo>
                <a:cubicBezTo>
                  <a:pt x="307971" y="426172"/>
                  <a:pt x="324897" y="428729"/>
                  <a:pt x="341644" y="432079"/>
                </a:cubicBezTo>
                <a:cubicBezTo>
                  <a:pt x="405284" y="428729"/>
                  <a:pt x="469097" y="427800"/>
                  <a:pt x="532563" y="422030"/>
                </a:cubicBezTo>
                <a:cubicBezTo>
                  <a:pt x="543111" y="421071"/>
                  <a:pt x="552260" y="413723"/>
                  <a:pt x="562708" y="411982"/>
                </a:cubicBezTo>
                <a:cubicBezTo>
                  <a:pt x="592626" y="406996"/>
                  <a:pt x="622998" y="405283"/>
                  <a:pt x="653143" y="401934"/>
                </a:cubicBezTo>
                <a:cubicBezTo>
                  <a:pt x="663191" y="398584"/>
                  <a:pt x="675798" y="399375"/>
                  <a:pt x="683288" y="391885"/>
                </a:cubicBezTo>
                <a:cubicBezTo>
                  <a:pt x="690777" y="384395"/>
                  <a:pt x="688599" y="371214"/>
                  <a:pt x="693336" y="361740"/>
                </a:cubicBezTo>
                <a:cubicBezTo>
                  <a:pt x="698737" y="350938"/>
                  <a:pt x="706734" y="341643"/>
                  <a:pt x="713433" y="331595"/>
                </a:cubicBezTo>
                <a:cubicBezTo>
                  <a:pt x="716782" y="318197"/>
                  <a:pt x="716629" y="303392"/>
                  <a:pt x="723481" y="291402"/>
                </a:cubicBezTo>
                <a:cubicBezTo>
                  <a:pt x="730532" y="279064"/>
                  <a:pt x="745367" y="272821"/>
                  <a:pt x="753627" y="261257"/>
                </a:cubicBezTo>
                <a:cubicBezTo>
                  <a:pt x="762334" y="249068"/>
                  <a:pt x="766291" y="234069"/>
                  <a:pt x="773723" y="221063"/>
                </a:cubicBezTo>
                <a:cubicBezTo>
                  <a:pt x="779715" y="210577"/>
                  <a:pt x="792112" y="202873"/>
                  <a:pt x="793820" y="190918"/>
                </a:cubicBezTo>
                <a:cubicBezTo>
                  <a:pt x="799031" y="154444"/>
                  <a:pt x="793820" y="117230"/>
                  <a:pt x="793820" y="80386"/>
                </a:cubicBezTo>
              </a:path>
            </a:pathLst>
          </a:cu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9656466" y="4883499"/>
            <a:ext cx="712307" cy="444345"/>
          </a:xfrm>
          <a:custGeom>
            <a:avLst/>
            <a:gdLst>
              <a:gd name="connsiteX0" fmla="*/ 612949 w 712307"/>
              <a:gd name="connsiteY0" fmla="*/ 50242 h 444345"/>
              <a:gd name="connsiteX1" fmla="*/ 542611 w 712307"/>
              <a:gd name="connsiteY1" fmla="*/ 20097 h 444345"/>
              <a:gd name="connsiteX2" fmla="*/ 472272 w 712307"/>
              <a:gd name="connsiteY2" fmla="*/ 10048 h 444345"/>
              <a:gd name="connsiteX3" fmla="*/ 442127 w 712307"/>
              <a:gd name="connsiteY3" fmla="*/ 0 h 444345"/>
              <a:gd name="connsiteX4" fmla="*/ 371789 w 712307"/>
              <a:gd name="connsiteY4" fmla="*/ 10048 h 444345"/>
              <a:gd name="connsiteX5" fmla="*/ 341644 w 712307"/>
              <a:gd name="connsiteY5" fmla="*/ 20097 h 444345"/>
              <a:gd name="connsiteX6" fmla="*/ 271305 w 712307"/>
              <a:gd name="connsiteY6" fmla="*/ 30145 h 444345"/>
              <a:gd name="connsiteX7" fmla="*/ 211015 w 712307"/>
              <a:gd name="connsiteY7" fmla="*/ 60290 h 444345"/>
              <a:gd name="connsiteX8" fmla="*/ 180870 w 712307"/>
              <a:gd name="connsiteY8" fmla="*/ 90435 h 444345"/>
              <a:gd name="connsiteX9" fmla="*/ 120580 w 712307"/>
              <a:gd name="connsiteY9" fmla="*/ 110532 h 444345"/>
              <a:gd name="connsiteX10" fmla="*/ 50242 w 712307"/>
              <a:gd name="connsiteY10" fmla="*/ 140677 h 444345"/>
              <a:gd name="connsiteX11" fmla="*/ 0 w 712307"/>
              <a:gd name="connsiteY11" fmla="*/ 231112 h 444345"/>
              <a:gd name="connsiteX12" fmla="*/ 10048 w 712307"/>
              <a:gd name="connsiteY12" fmla="*/ 331596 h 444345"/>
              <a:gd name="connsiteX13" fmla="*/ 40193 w 712307"/>
              <a:gd name="connsiteY13" fmla="*/ 351692 h 444345"/>
              <a:gd name="connsiteX14" fmla="*/ 80387 w 712307"/>
              <a:gd name="connsiteY14" fmla="*/ 381837 h 444345"/>
              <a:gd name="connsiteX15" fmla="*/ 130629 w 712307"/>
              <a:gd name="connsiteY15" fmla="*/ 391886 h 444345"/>
              <a:gd name="connsiteX16" fmla="*/ 200967 w 712307"/>
              <a:gd name="connsiteY16" fmla="*/ 411982 h 444345"/>
              <a:gd name="connsiteX17" fmla="*/ 241160 w 712307"/>
              <a:gd name="connsiteY17" fmla="*/ 442127 h 444345"/>
              <a:gd name="connsiteX18" fmla="*/ 582804 w 712307"/>
              <a:gd name="connsiteY18" fmla="*/ 432079 h 444345"/>
              <a:gd name="connsiteX19" fmla="*/ 622998 w 712307"/>
              <a:gd name="connsiteY19" fmla="*/ 411982 h 444345"/>
              <a:gd name="connsiteX20" fmla="*/ 693336 w 712307"/>
              <a:gd name="connsiteY20" fmla="*/ 361741 h 444345"/>
              <a:gd name="connsiteX21" fmla="*/ 693336 w 712307"/>
              <a:gd name="connsiteY21" fmla="*/ 110532 h 444345"/>
              <a:gd name="connsiteX22" fmla="*/ 683288 w 712307"/>
              <a:gd name="connsiteY22" fmla="*/ 80387 h 444345"/>
              <a:gd name="connsiteX23" fmla="*/ 622998 w 712307"/>
              <a:gd name="connsiteY23" fmla="*/ 50242 h 444345"/>
              <a:gd name="connsiteX24" fmla="*/ 612949 w 712307"/>
              <a:gd name="connsiteY24" fmla="*/ 50242 h 444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12307" h="444345">
                <a:moveTo>
                  <a:pt x="612949" y="50242"/>
                </a:moveTo>
                <a:cubicBezTo>
                  <a:pt x="599551" y="45218"/>
                  <a:pt x="567138" y="27105"/>
                  <a:pt x="542611" y="20097"/>
                </a:cubicBezTo>
                <a:cubicBezTo>
                  <a:pt x="519838" y="13590"/>
                  <a:pt x="495496" y="14693"/>
                  <a:pt x="472272" y="10048"/>
                </a:cubicBezTo>
                <a:cubicBezTo>
                  <a:pt x="461886" y="7971"/>
                  <a:pt x="452175" y="3349"/>
                  <a:pt x="442127" y="0"/>
                </a:cubicBezTo>
                <a:cubicBezTo>
                  <a:pt x="418681" y="3349"/>
                  <a:pt x="395013" y="5403"/>
                  <a:pt x="371789" y="10048"/>
                </a:cubicBezTo>
                <a:cubicBezTo>
                  <a:pt x="361403" y="12125"/>
                  <a:pt x="352030" y="18020"/>
                  <a:pt x="341644" y="20097"/>
                </a:cubicBezTo>
                <a:cubicBezTo>
                  <a:pt x="318420" y="24742"/>
                  <a:pt x="294751" y="26796"/>
                  <a:pt x="271305" y="30145"/>
                </a:cubicBezTo>
                <a:cubicBezTo>
                  <a:pt x="241092" y="40216"/>
                  <a:pt x="236988" y="38646"/>
                  <a:pt x="211015" y="60290"/>
                </a:cubicBezTo>
                <a:cubicBezTo>
                  <a:pt x="200098" y="69387"/>
                  <a:pt x="193292" y="83534"/>
                  <a:pt x="180870" y="90435"/>
                </a:cubicBezTo>
                <a:cubicBezTo>
                  <a:pt x="162352" y="100723"/>
                  <a:pt x="138206" y="98782"/>
                  <a:pt x="120580" y="110532"/>
                </a:cubicBezTo>
                <a:cubicBezTo>
                  <a:pt x="78944" y="138288"/>
                  <a:pt x="102151" y="127699"/>
                  <a:pt x="50242" y="140677"/>
                </a:cubicBezTo>
                <a:cubicBezTo>
                  <a:pt x="4173" y="209780"/>
                  <a:pt x="17686" y="178053"/>
                  <a:pt x="0" y="231112"/>
                </a:cubicBezTo>
                <a:cubicBezTo>
                  <a:pt x="3349" y="264607"/>
                  <a:pt x="-597" y="299662"/>
                  <a:pt x="10048" y="331596"/>
                </a:cubicBezTo>
                <a:cubicBezTo>
                  <a:pt x="13867" y="343053"/>
                  <a:pt x="30366" y="344673"/>
                  <a:pt x="40193" y="351692"/>
                </a:cubicBezTo>
                <a:cubicBezTo>
                  <a:pt x="53821" y="361426"/>
                  <a:pt x="65083" y="375035"/>
                  <a:pt x="80387" y="381837"/>
                </a:cubicBezTo>
                <a:cubicBezTo>
                  <a:pt x="95994" y="388773"/>
                  <a:pt x="113957" y="388181"/>
                  <a:pt x="130629" y="391886"/>
                </a:cubicBezTo>
                <a:cubicBezTo>
                  <a:pt x="168483" y="400298"/>
                  <a:pt x="167395" y="400792"/>
                  <a:pt x="200967" y="411982"/>
                </a:cubicBezTo>
                <a:cubicBezTo>
                  <a:pt x="214365" y="422030"/>
                  <a:pt x="224436" y="441247"/>
                  <a:pt x="241160" y="442127"/>
                </a:cubicBezTo>
                <a:cubicBezTo>
                  <a:pt x="354933" y="448115"/>
                  <a:pt x="469227" y="441046"/>
                  <a:pt x="582804" y="432079"/>
                </a:cubicBezTo>
                <a:cubicBezTo>
                  <a:pt x="597737" y="430900"/>
                  <a:pt x="609992" y="419414"/>
                  <a:pt x="622998" y="411982"/>
                </a:cubicBezTo>
                <a:cubicBezTo>
                  <a:pt x="643574" y="400225"/>
                  <a:pt x="676076" y="374686"/>
                  <a:pt x="693336" y="361741"/>
                </a:cubicBezTo>
                <a:cubicBezTo>
                  <a:pt x="725786" y="264397"/>
                  <a:pt x="710319" y="322819"/>
                  <a:pt x="693336" y="110532"/>
                </a:cubicBezTo>
                <a:cubicBezTo>
                  <a:pt x="692491" y="99974"/>
                  <a:pt x="689905" y="88658"/>
                  <a:pt x="683288" y="80387"/>
                </a:cubicBezTo>
                <a:cubicBezTo>
                  <a:pt x="671008" y="65037"/>
                  <a:pt x="641202" y="54793"/>
                  <a:pt x="622998" y="50242"/>
                </a:cubicBezTo>
                <a:cubicBezTo>
                  <a:pt x="619748" y="49430"/>
                  <a:pt x="626347" y="55266"/>
                  <a:pt x="612949" y="50242"/>
                </a:cubicBez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6229978" y="4813160"/>
            <a:ext cx="894303" cy="1103714"/>
          </a:xfrm>
          <a:custGeom>
            <a:avLst/>
            <a:gdLst>
              <a:gd name="connsiteX0" fmla="*/ 663191 w 894303"/>
              <a:gd name="connsiteY0" fmla="*/ 130629 h 1103714"/>
              <a:gd name="connsiteX1" fmla="*/ 572756 w 894303"/>
              <a:gd name="connsiteY1" fmla="*/ 60291 h 1103714"/>
              <a:gd name="connsiteX2" fmla="*/ 542611 w 894303"/>
              <a:gd name="connsiteY2" fmla="*/ 40194 h 1103714"/>
              <a:gd name="connsiteX3" fmla="*/ 472273 w 894303"/>
              <a:gd name="connsiteY3" fmla="*/ 10049 h 1103714"/>
              <a:gd name="connsiteX4" fmla="*/ 391886 w 894303"/>
              <a:gd name="connsiteY4" fmla="*/ 0 h 1103714"/>
              <a:gd name="connsiteX5" fmla="*/ 271306 w 894303"/>
              <a:gd name="connsiteY5" fmla="*/ 10049 h 1103714"/>
              <a:gd name="connsiteX6" fmla="*/ 251209 w 894303"/>
              <a:gd name="connsiteY6" fmla="*/ 40194 h 1103714"/>
              <a:gd name="connsiteX7" fmla="*/ 221064 w 894303"/>
              <a:gd name="connsiteY7" fmla="*/ 60291 h 1103714"/>
              <a:gd name="connsiteX8" fmla="*/ 120580 w 894303"/>
              <a:gd name="connsiteY8" fmla="*/ 120581 h 1103714"/>
              <a:gd name="connsiteX9" fmla="*/ 70338 w 894303"/>
              <a:gd name="connsiteY9" fmla="*/ 180871 h 1103714"/>
              <a:gd name="connsiteX10" fmla="*/ 20097 w 894303"/>
              <a:gd name="connsiteY10" fmla="*/ 231113 h 1103714"/>
              <a:gd name="connsiteX11" fmla="*/ 0 w 894303"/>
              <a:gd name="connsiteY11" fmla="*/ 331596 h 1103714"/>
              <a:gd name="connsiteX12" fmla="*/ 20097 w 894303"/>
              <a:gd name="connsiteY12" fmla="*/ 542611 h 1103714"/>
              <a:gd name="connsiteX13" fmla="*/ 30145 w 894303"/>
              <a:gd name="connsiteY13" fmla="*/ 602902 h 1103714"/>
              <a:gd name="connsiteX14" fmla="*/ 40193 w 894303"/>
              <a:gd name="connsiteY14" fmla="*/ 703385 h 1103714"/>
              <a:gd name="connsiteX15" fmla="*/ 90435 w 894303"/>
              <a:gd name="connsiteY15" fmla="*/ 823965 h 1103714"/>
              <a:gd name="connsiteX16" fmla="*/ 100484 w 894303"/>
              <a:gd name="connsiteY16" fmla="*/ 854110 h 1103714"/>
              <a:gd name="connsiteX17" fmla="*/ 170822 w 894303"/>
              <a:gd name="connsiteY17" fmla="*/ 954594 h 1103714"/>
              <a:gd name="connsiteX18" fmla="*/ 190919 w 894303"/>
              <a:gd name="connsiteY18" fmla="*/ 984739 h 1103714"/>
              <a:gd name="connsiteX19" fmla="*/ 200967 w 894303"/>
              <a:gd name="connsiteY19" fmla="*/ 1024932 h 1103714"/>
              <a:gd name="connsiteX20" fmla="*/ 311499 w 894303"/>
              <a:gd name="connsiteY20" fmla="*/ 1085222 h 1103714"/>
              <a:gd name="connsiteX21" fmla="*/ 432079 w 894303"/>
              <a:gd name="connsiteY21" fmla="*/ 1095271 h 1103714"/>
              <a:gd name="connsiteX22" fmla="*/ 803868 w 894303"/>
              <a:gd name="connsiteY22" fmla="*/ 1055077 h 1103714"/>
              <a:gd name="connsiteX23" fmla="*/ 834013 w 894303"/>
              <a:gd name="connsiteY23" fmla="*/ 1024932 h 1103714"/>
              <a:gd name="connsiteX24" fmla="*/ 864158 w 894303"/>
              <a:gd name="connsiteY24" fmla="*/ 964642 h 1103714"/>
              <a:gd name="connsiteX25" fmla="*/ 884255 w 894303"/>
              <a:gd name="connsiteY25" fmla="*/ 904352 h 1103714"/>
              <a:gd name="connsiteX26" fmla="*/ 894303 w 894303"/>
              <a:gd name="connsiteY26" fmla="*/ 633047 h 1103714"/>
              <a:gd name="connsiteX27" fmla="*/ 874207 w 894303"/>
              <a:gd name="connsiteY27" fmla="*/ 442128 h 1103714"/>
              <a:gd name="connsiteX28" fmla="*/ 834013 w 894303"/>
              <a:gd name="connsiteY28" fmla="*/ 351693 h 1103714"/>
              <a:gd name="connsiteX29" fmla="*/ 813917 w 894303"/>
              <a:gd name="connsiteY29" fmla="*/ 291403 h 1103714"/>
              <a:gd name="connsiteX30" fmla="*/ 803868 w 894303"/>
              <a:gd name="connsiteY30" fmla="*/ 261258 h 1103714"/>
              <a:gd name="connsiteX31" fmla="*/ 793820 w 894303"/>
              <a:gd name="connsiteY31" fmla="*/ 231113 h 1103714"/>
              <a:gd name="connsiteX32" fmla="*/ 763675 w 894303"/>
              <a:gd name="connsiteY32" fmla="*/ 200967 h 1103714"/>
              <a:gd name="connsiteX33" fmla="*/ 753626 w 894303"/>
              <a:gd name="connsiteY33" fmla="*/ 170822 h 1103714"/>
              <a:gd name="connsiteX34" fmla="*/ 693336 w 894303"/>
              <a:gd name="connsiteY34" fmla="*/ 130629 h 1103714"/>
              <a:gd name="connsiteX35" fmla="*/ 663191 w 894303"/>
              <a:gd name="connsiteY35" fmla="*/ 130629 h 110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94303" h="1103714">
                <a:moveTo>
                  <a:pt x="663191" y="130629"/>
                </a:moveTo>
                <a:cubicBezTo>
                  <a:pt x="643094" y="118906"/>
                  <a:pt x="636932" y="137301"/>
                  <a:pt x="572756" y="60291"/>
                </a:cubicBezTo>
                <a:cubicBezTo>
                  <a:pt x="565025" y="51013"/>
                  <a:pt x="553096" y="46186"/>
                  <a:pt x="542611" y="40194"/>
                </a:cubicBezTo>
                <a:cubicBezTo>
                  <a:pt x="526441" y="30954"/>
                  <a:pt x="492943" y="13807"/>
                  <a:pt x="472273" y="10049"/>
                </a:cubicBezTo>
                <a:cubicBezTo>
                  <a:pt x="445704" y="5218"/>
                  <a:pt x="418682" y="3350"/>
                  <a:pt x="391886" y="0"/>
                </a:cubicBezTo>
                <a:cubicBezTo>
                  <a:pt x="351693" y="3350"/>
                  <a:pt x="310087" y="-1031"/>
                  <a:pt x="271306" y="10049"/>
                </a:cubicBezTo>
                <a:cubicBezTo>
                  <a:pt x="259694" y="13367"/>
                  <a:pt x="259748" y="31655"/>
                  <a:pt x="251209" y="40194"/>
                </a:cubicBezTo>
                <a:cubicBezTo>
                  <a:pt x="242670" y="48733"/>
                  <a:pt x="230891" y="53272"/>
                  <a:pt x="221064" y="60291"/>
                </a:cubicBezTo>
                <a:cubicBezTo>
                  <a:pt x="153203" y="108763"/>
                  <a:pt x="208853" y="76445"/>
                  <a:pt x="120580" y="120581"/>
                </a:cubicBezTo>
                <a:cubicBezTo>
                  <a:pt x="70686" y="195425"/>
                  <a:pt x="134812" y="103503"/>
                  <a:pt x="70338" y="180871"/>
                </a:cubicBezTo>
                <a:cubicBezTo>
                  <a:pt x="28468" y="231115"/>
                  <a:pt x="75366" y="194266"/>
                  <a:pt x="20097" y="231113"/>
                </a:cubicBezTo>
                <a:cubicBezTo>
                  <a:pt x="13456" y="257675"/>
                  <a:pt x="0" y="306953"/>
                  <a:pt x="0" y="331596"/>
                </a:cubicBezTo>
                <a:cubicBezTo>
                  <a:pt x="0" y="379317"/>
                  <a:pt x="12124" y="486804"/>
                  <a:pt x="20097" y="542611"/>
                </a:cubicBezTo>
                <a:cubicBezTo>
                  <a:pt x="22978" y="562780"/>
                  <a:pt x="27618" y="582685"/>
                  <a:pt x="30145" y="602902"/>
                </a:cubicBezTo>
                <a:cubicBezTo>
                  <a:pt x="34320" y="636303"/>
                  <a:pt x="32891" y="670525"/>
                  <a:pt x="40193" y="703385"/>
                </a:cubicBezTo>
                <a:cubicBezTo>
                  <a:pt x="55308" y="771404"/>
                  <a:pt x="68159" y="771990"/>
                  <a:pt x="90435" y="823965"/>
                </a:cubicBezTo>
                <a:cubicBezTo>
                  <a:pt x="94608" y="833700"/>
                  <a:pt x="95340" y="844851"/>
                  <a:pt x="100484" y="854110"/>
                </a:cubicBezTo>
                <a:cubicBezTo>
                  <a:pt x="123583" y="895688"/>
                  <a:pt x="144479" y="917714"/>
                  <a:pt x="170822" y="954594"/>
                </a:cubicBezTo>
                <a:cubicBezTo>
                  <a:pt x="177841" y="964421"/>
                  <a:pt x="184220" y="974691"/>
                  <a:pt x="190919" y="984739"/>
                </a:cubicBezTo>
                <a:cubicBezTo>
                  <a:pt x="194268" y="998137"/>
                  <a:pt x="191873" y="1014539"/>
                  <a:pt x="200967" y="1024932"/>
                </a:cubicBezTo>
                <a:cubicBezTo>
                  <a:pt x="216656" y="1042863"/>
                  <a:pt x="283346" y="1080254"/>
                  <a:pt x="311499" y="1085222"/>
                </a:cubicBezTo>
                <a:cubicBezTo>
                  <a:pt x="351218" y="1092231"/>
                  <a:pt x="391886" y="1091921"/>
                  <a:pt x="432079" y="1095271"/>
                </a:cubicBezTo>
                <a:cubicBezTo>
                  <a:pt x="531570" y="1089419"/>
                  <a:pt x="705716" y="1136871"/>
                  <a:pt x="803868" y="1055077"/>
                </a:cubicBezTo>
                <a:cubicBezTo>
                  <a:pt x="814785" y="1045980"/>
                  <a:pt x="823965" y="1034980"/>
                  <a:pt x="834013" y="1024932"/>
                </a:cubicBezTo>
                <a:cubicBezTo>
                  <a:pt x="870665" y="914982"/>
                  <a:pt x="812209" y="1081528"/>
                  <a:pt x="864158" y="964642"/>
                </a:cubicBezTo>
                <a:cubicBezTo>
                  <a:pt x="872761" y="945284"/>
                  <a:pt x="877556" y="924449"/>
                  <a:pt x="884255" y="904352"/>
                </a:cubicBezTo>
                <a:cubicBezTo>
                  <a:pt x="887604" y="813917"/>
                  <a:pt x="894303" y="723544"/>
                  <a:pt x="894303" y="633047"/>
                </a:cubicBezTo>
                <a:cubicBezTo>
                  <a:pt x="894303" y="601286"/>
                  <a:pt x="889382" y="492712"/>
                  <a:pt x="874207" y="442128"/>
                </a:cubicBezTo>
                <a:cubicBezTo>
                  <a:pt x="853857" y="374296"/>
                  <a:pt x="857767" y="411077"/>
                  <a:pt x="834013" y="351693"/>
                </a:cubicBezTo>
                <a:cubicBezTo>
                  <a:pt x="826146" y="332024"/>
                  <a:pt x="820616" y="311500"/>
                  <a:pt x="813917" y="291403"/>
                </a:cubicBezTo>
                <a:lnTo>
                  <a:pt x="803868" y="261258"/>
                </a:lnTo>
                <a:cubicBezTo>
                  <a:pt x="800519" y="251210"/>
                  <a:pt x="801309" y="238603"/>
                  <a:pt x="793820" y="231113"/>
                </a:cubicBezTo>
                <a:lnTo>
                  <a:pt x="763675" y="200967"/>
                </a:lnTo>
                <a:cubicBezTo>
                  <a:pt x="760325" y="190919"/>
                  <a:pt x="761116" y="178312"/>
                  <a:pt x="753626" y="170822"/>
                </a:cubicBezTo>
                <a:cubicBezTo>
                  <a:pt x="736547" y="153743"/>
                  <a:pt x="710415" y="147708"/>
                  <a:pt x="693336" y="130629"/>
                </a:cubicBezTo>
                <a:cubicBezTo>
                  <a:pt x="657895" y="95188"/>
                  <a:pt x="683288" y="142352"/>
                  <a:pt x="663191" y="130629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30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DCPS Capital Expenditures FY1998-2015 by Ward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3983231"/>
              </p:ext>
            </p:extLst>
          </p:nvPr>
        </p:nvGraphicFramePr>
        <p:xfrm>
          <a:off x="838200" y="1482725"/>
          <a:ext cx="10191750" cy="472884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144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Ward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# of School Facilities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Capacity for Students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% At Risk Students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 Total Sq. Ft.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Capital Expenditures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FY 1998-2015 Expenditures Per Student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Exp. Per Sq.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6,666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1,734,874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$293,811,240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$44,076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$169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3,849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    865,256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$184,898,708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$48,038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$214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6,407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1,079,474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$348,368,506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$54,373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$323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7,470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1,810,406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$269,503,503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$36,078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$149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7,657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1,788,040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$453,631,525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$59,244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$254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8,496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1,986,103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$250,008,269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$29,426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$126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7,900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74%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1,596,141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$263,567,634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$33,362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$165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10,106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78%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  3,048,537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$450,138,816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$44,541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$148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School Total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127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  58,551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13,908,831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$2,513,928,201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Multi-school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12,000,000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$1,236,424,292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$103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DCPS 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$3,750,352,493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9425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Equity Issues by Ward not Addressed in Plans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0453550"/>
              </p:ext>
            </p:extLst>
          </p:nvPr>
        </p:nvGraphicFramePr>
        <p:xfrm>
          <a:off x="1124579" y="1690688"/>
          <a:ext cx="9787095" cy="4369187"/>
        </p:xfrm>
        <a:graphic>
          <a:graphicData uri="http://schemas.openxmlformats.org/drawingml/2006/table">
            <a:tbl>
              <a:tblPr>
                <a:tableStyleId>{10A1B5D5-9B99-4C35-A422-299274C87663}</a:tableStyleId>
              </a:tblPr>
              <a:tblGrid>
                <a:gridCol w="17075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036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055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3900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637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1818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4941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16511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Ward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 of School Facilities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 for students by Ward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  At Risk Students by Ward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Totals Planned and Allotted FY2016-2021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By school capacity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GSF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127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6,666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$213,656,000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$32,052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127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3,849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$124,151,754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$32,256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127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6,407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$78,569,277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$12,263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127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7,470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$295,736,332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$39,590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127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7,657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$19,183,826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$2,505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127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8,496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$154,464,364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$18,181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127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7,900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$113,188,003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$14,328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127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10,106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$57,115,160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$5,652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91279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58,551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$1,056,064,716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1279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Multi-school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$242,169,537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1279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DCPS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$1,298,234,253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11345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Investing in the  District of Columbia’s  Public School Facilities&amp;quot;&quot;/&gt;&lt;property id=&quot;20307&quot; value=&quot;256&quot;/&gt;&lt;/object&gt;&lt;object type=&quot;3&quot; unique_id=&quot;10004&quot;&gt;&lt;property id=&quot;20148&quot; value=&quot;5&quot;/&gt;&lt;property id=&quot;20300&quot; value=&quot;Slide 2 - &amp;quot;What we hope you do with this information: &amp;quot;&quot;/&gt;&lt;property id=&quot;20307&quot; value=&quot;263&quot;/&gt;&lt;/object&gt;&lt;object type=&quot;3&quot; unique_id=&quot;10005&quot;&gt;&lt;property id=&quot;20148&quot; value=&quot;5&quot;/&gt;&lt;property id=&quot;20300&quot; value=&quot;Slide 4 - &amp;quot;D.C. Public School Facilities in 1995 &amp;quot;&quot;/&gt;&lt;property id=&quot;20307&quot; value=&quot;257&quot;/&gt;&lt;/object&gt;&lt;object type=&quot;3&quot; unique_id=&quot;10011&quot;&gt;&lt;property id=&quot;20148&quot; value=&quot;5&quot;/&gt;&lt;property id=&quot;20300&quot; value=&quot;Slide 7&quot;/&gt;&lt;property id=&quot;20307&quot; value=&quot;267&quot;/&gt;&lt;/object&gt;&lt;object type=&quot;3&quot; unique_id=&quot;10012&quot;&gt;&lt;property id=&quot;20148&quot; value=&quot;5&quot;/&gt;&lt;property id=&quot;20300&quot; value=&quot;Slide 8 - &amp;quot;Accelerating Choice:  The Charter Facilities Allowance Add-on&amp;quot;&quot;/&gt;&lt;property id=&quot;20307&quot; value=&quot;262&quot;/&gt;&lt;/object&gt;&lt;object type=&quot;3&quot; unique_id=&quot;10014&quot;&gt;&lt;property id=&quot;20148&quot; value=&quot;5&quot;/&gt;&lt;property id=&quot;20300&quot; value=&quot;Slide 9 - &amp;quot;Planning the future: Equity and Efficiencies 2016-2021&amp;quot;&quot;/&gt;&lt;property id=&quot;20307&quot; value=&quot;261&quot;/&gt;&lt;/object&gt;&lt;object type=&quot;3&quot; unique_id=&quot;10061&quot;&gt;&lt;property id=&quot;20148&quot; value=&quot;5&quot;/&gt;&lt;property id=&quot;20300&quot; value=&quot;Slide 3 - &amp;quot;About the data&amp;quot;&quot;/&gt;&lt;property id=&quot;20307&quot; value=&quot;269&quot;/&gt;&lt;/object&gt;&lt;object type=&quot;3&quot; unique_id=&quot;10063&quot;&gt;&lt;property id=&quot;20148&quot; value=&quot;5&quot;/&gt;&lt;property id=&quot;20300&quot; value=&quot;Slide 6 - &amp;quot; Decades of disinvestment in DCPS facilities helped drive families to charter schools &amp;quot;&quot;/&gt;&lt;property id=&quot;20307&quot; value=&quot;270&quot;/&gt;&lt;/object&gt;&lt;object type=&quot;3&quot; unique_id=&quot;10120&quot;&gt;&lt;property id=&quot;20148&quot; value=&quot;5&quot;/&gt;&lt;property id=&quot;20300&quot; value=&quot;Slide 5&quot;/&gt;&lt;property id=&quot;20307&quot; value=&quot;271&quot;/&gt;&lt;/object&gt;&lt;object type=&quot;3&quot; unique_id=&quot;10121&quot;&gt;&lt;property id=&quot;20148&quot; value=&quot;5&quot;/&gt;&lt;property id=&quot;20300&quot; value=&quot;Slide 10 - &amp;quot;Equity Issues by Feeder Pattern  Past &amp;amp; Planned 2000-2021  &amp;quot;&quot;/&gt;&lt;property id=&quot;20307&quot; value=&quot;272&quot;/&gt;&lt;/object&gt;&lt;object type=&quot;3&quot; unique_id=&quot;10182&quot;&gt;&lt;property id=&quot;20148&quot; value=&quot;5&quot;/&gt;&lt;property id=&quot;20300&quot; value=&quot;Slide 12 - &amp;quot;Equity Issues by Ward not Addressed in Plans&amp;quot;&quot;/&gt;&lt;property id=&quot;20307&quot; value=&quot;273&quot;/&gt;&lt;/object&gt;&lt;object type=&quot;3&quot; unique_id=&quot;10363&quot;&gt;&lt;property id=&quot;20148&quot; value=&quot;5&quot;/&gt;&lt;property id=&quot;20300&quot; value=&quot;Slide 11 - &amp;quot;DCPS Capital Expenditures FY1998-2015 by Ward&amp;quot;&quot;/&gt;&lt;property id=&quot;20307&quot; value=&quot;274&quot;/&gt;&lt;/object&gt;&lt;/object&gt;&lt;object type=&quot;8&quot; unique_id=&quot;10030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10885</TotalTime>
  <Words>1234</Words>
  <Application>Microsoft Office PowerPoint</Application>
  <PresentationFormat>Widescreen</PresentationFormat>
  <Paragraphs>337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Investing in the  District of Columbia’s  Public School Facilities</vt:lpstr>
      <vt:lpstr>What we hope you do with this information: </vt:lpstr>
      <vt:lpstr>About the data</vt:lpstr>
      <vt:lpstr>D.C. Public School Facilities in 1995 </vt:lpstr>
      <vt:lpstr>PowerPoint Presentation</vt:lpstr>
      <vt:lpstr> Decades of disinvestment in DCPS facilities helped drive families to charter schools </vt:lpstr>
      <vt:lpstr>PowerPoint Presentation</vt:lpstr>
      <vt:lpstr>Accelerating Choice:  The Charter Facilities Allowance Add-on</vt:lpstr>
      <vt:lpstr>Planning the future: Equity and Efficiencies 2016-2021</vt:lpstr>
      <vt:lpstr>Equity Issues by Feeder Pattern  Past &amp; Planned 2000-2021  </vt:lpstr>
      <vt:lpstr>DCPS Capital Expenditures FY1998-2015 by Ward</vt:lpstr>
      <vt:lpstr>Equity Issues by Ward not Addressed in Plans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Filardo</dc:creator>
  <cp:lastModifiedBy>Mary Filardo</cp:lastModifiedBy>
  <cp:revision>92</cp:revision>
  <cp:lastPrinted>2016-04-19T21:47:58Z</cp:lastPrinted>
  <dcterms:created xsi:type="dcterms:W3CDTF">2016-02-20T14:17:06Z</dcterms:created>
  <dcterms:modified xsi:type="dcterms:W3CDTF">2016-04-19T21:51:15Z</dcterms:modified>
</cp:coreProperties>
</file>