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60" r:id="rId6"/>
    <p:sldId id="259" r:id="rId7"/>
    <p:sldId id="261" r:id="rId8"/>
    <p:sldId id="263" r:id="rId9"/>
    <p:sldId id="270" r:id="rId10"/>
    <p:sldId id="264" r:id="rId11"/>
    <p:sldId id="265" r:id="rId12"/>
    <p:sldId id="266" r:id="rId13"/>
    <p:sldId id="267" r:id="rId14"/>
    <p:sldId id="271"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E73027-EC4C-4BBD-A411-417D0F3DF07A}"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3877053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73027-EC4C-4BBD-A411-417D0F3DF07A}"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271562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E73027-EC4C-4BBD-A411-417D0F3DF07A}"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2128096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E73027-EC4C-4BBD-A411-417D0F3DF07A}"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950093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E73027-EC4C-4BBD-A411-417D0F3DF07A}" type="datetimeFigureOut">
              <a:rPr lang="en-US" smtClean="0"/>
              <a:t>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2232424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E73027-EC4C-4BBD-A411-417D0F3DF07A}" type="datetimeFigureOut">
              <a:rPr lang="en-US" smtClean="0"/>
              <a:t>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1017736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73027-EC4C-4BBD-A411-417D0F3DF07A}" type="datetimeFigureOut">
              <a:rPr lang="en-US" smtClean="0"/>
              <a:t>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4283034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E73027-EC4C-4BBD-A411-417D0F3DF07A}"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255400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E73027-EC4C-4BBD-A411-417D0F3DF07A}"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1662085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73027-EC4C-4BBD-A411-417D0F3DF07A}"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401095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73027-EC4C-4BBD-A411-417D0F3DF07A}"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439C2-7C1A-4BA2-88B2-03CB522AB83A}" type="slidenum">
              <a:rPr lang="en-US" smtClean="0"/>
              <a:t>‹#›</a:t>
            </a:fld>
            <a:endParaRPr lang="en-US"/>
          </a:p>
        </p:txBody>
      </p:sp>
    </p:spTree>
    <p:extLst>
      <p:ext uri="{BB962C8B-B14F-4D97-AF65-F5344CB8AC3E}">
        <p14:creationId xmlns:p14="http://schemas.microsoft.com/office/powerpoint/2010/main" val="3575500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73027-EC4C-4BBD-A411-417D0F3DF07A}" type="datetimeFigureOut">
              <a:rPr lang="en-US" smtClean="0"/>
              <a:t>2/11/2019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439C2-7C1A-4BA2-88B2-03CB522AB83A}" type="slidenum">
              <a:rPr lang="en-US" smtClean="0"/>
              <a:t>‹#›</a:t>
            </a:fld>
            <a:endParaRPr lang="en-US"/>
          </a:p>
        </p:txBody>
      </p:sp>
    </p:spTree>
    <p:extLst>
      <p:ext uri="{BB962C8B-B14F-4D97-AF65-F5344CB8AC3E}">
        <p14:creationId xmlns:p14="http://schemas.microsoft.com/office/powerpoint/2010/main" val="151189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At-Risk Funding and the Achievement Gap</a:t>
            </a:r>
            <a:endParaRPr lang="en-US" dirty="0"/>
          </a:p>
        </p:txBody>
      </p:sp>
      <p:sp>
        <p:nvSpPr>
          <p:cNvPr id="3" name="Subtitle 2"/>
          <p:cNvSpPr>
            <a:spLocks noGrp="1"/>
          </p:cNvSpPr>
          <p:nvPr>
            <p:ph type="subTitle" idx="1"/>
          </p:nvPr>
        </p:nvSpPr>
        <p:spPr/>
        <p:txBody>
          <a:bodyPr/>
          <a:lstStyle/>
          <a:p>
            <a:r>
              <a:rPr lang="en-US" dirty="0" smtClean="0"/>
              <a:t>Betsy Wolf</a:t>
            </a:r>
          </a:p>
          <a:p>
            <a:r>
              <a:rPr lang="en-US" dirty="0" smtClean="0"/>
              <a:t>Parent at Amidon-Bowen Elementary School</a:t>
            </a:r>
            <a:endParaRPr lang="en-US" dirty="0"/>
          </a:p>
        </p:txBody>
      </p:sp>
    </p:spTree>
    <p:extLst>
      <p:ext uri="{BB962C8B-B14F-4D97-AF65-F5344CB8AC3E}">
        <p14:creationId xmlns:p14="http://schemas.microsoft.com/office/powerpoint/2010/main" val="1376622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Inequity in school funding in DCPS</a:t>
            </a:r>
          </a:p>
          <a:p>
            <a:r>
              <a:rPr lang="en-US" dirty="0" smtClean="0"/>
              <a:t>Achievement gaps</a:t>
            </a:r>
          </a:p>
          <a:p>
            <a:r>
              <a:rPr lang="en-US" dirty="0" smtClean="0"/>
              <a:t>Interventions to target achievement gaps</a:t>
            </a:r>
            <a:endParaRPr lang="en-US" dirty="0"/>
          </a:p>
        </p:txBody>
      </p:sp>
    </p:spTree>
    <p:extLst>
      <p:ext uri="{BB962C8B-B14F-4D97-AF65-F5344CB8AC3E}">
        <p14:creationId xmlns:p14="http://schemas.microsoft.com/office/powerpoint/2010/main" val="3584037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fy19 total ppes 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7854" y="1385455"/>
            <a:ext cx="9116292" cy="520634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a:bodyPr>
          <a:lstStyle/>
          <a:p>
            <a:r>
              <a:rPr lang="en-US" sz="2000" dirty="0" smtClean="0"/>
              <a:t>Looking at DCPS elementary schools, schools with greater proportions of “at-risk” students appear to receive greater resources (per pupil) than schools with lower proportions of “at-risk” students. </a:t>
            </a:r>
            <a:endParaRPr lang="en-US" sz="2000" dirty="0"/>
          </a:p>
        </p:txBody>
      </p:sp>
    </p:spTree>
    <p:extLst>
      <p:ext uri="{BB962C8B-B14F-4D97-AF65-F5344CB8AC3E}">
        <p14:creationId xmlns:p14="http://schemas.microsoft.com/office/powerpoint/2010/main" val="2735702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But keep in mind, DCPS schools with greater proportions of “at-risk” students also have higher rates of participation in special education services.</a:t>
            </a:r>
            <a:endParaRPr lang="en-US" sz="2000" dirty="0"/>
          </a:p>
        </p:txBody>
      </p:sp>
      <p:pic>
        <p:nvPicPr>
          <p:cNvPr id="2050" name="Picture 2" descr="sped dc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4860" y="1391804"/>
            <a:ext cx="9002279" cy="51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083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Side note: DCPS schools serve a greater share of special education students than charter schools, given their proportion of “at-risk” students. The sector-wide percentages of special education students showing equivalency across the two sectors are misleading in that regard.</a:t>
            </a:r>
            <a:endParaRPr lang="en-US" sz="2000" dirty="0"/>
          </a:p>
        </p:txBody>
      </p:sp>
      <p:pic>
        <p:nvPicPr>
          <p:cNvPr id="4098" name="Picture 2" descr="sped chart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1318" y="1523717"/>
            <a:ext cx="9109364" cy="521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561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a:t>R</a:t>
            </a:r>
            <a:r>
              <a:rPr lang="en-US" sz="2000" dirty="0" smtClean="0"/>
              <a:t>emoving funds to cover special education costs, we no longer see an investment in instructional resources for schools serving large proportions of “at-risk” students. But shouldn’t we?</a:t>
            </a:r>
            <a:endParaRPr lang="en-US" sz="2000" dirty="0"/>
          </a:p>
        </p:txBody>
      </p:sp>
      <p:pic>
        <p:nvPicPr>
          <p:cNvPr id="3074" name="Picture 2" descr="inst ppes es fy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6027" y="1619578"/>
            <a:ext cx="8919946" cy="50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79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Where do “at-risk” funds go? Mary Levy has estimated that about 60% of “at-risk” funds are being used to supplant core and special education. Why is this the case?</a:t>
            </a:r>
            <a:endParaRPr lang="en-US" sz="2000" dirty="0"/>
          </a:p>
        </p:txBody>
      </p:sp>
      <p:pic>
        <p:nvPicPr>
          <p:cNvPr id="5122" name="Picture 2" descr="misuse atrisk 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9551" y="1551846"/>
            <a:ext cx="8752897" cy="500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76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DC has an achievement gap problem that is directly related to economic </a:t>
            </a:r>
            <a:r>
              <a:rPr lang="en-US" sz="2000" dirty="0" smtClean="0"/>
              <a:t>inequality</a:t>
            </a:r>
            <a:r>
              <a:rPr lang="en-US" sz="2000" dirty="0" smtClean="0"/>
              <a:t>. Nationwide, the greater the economic </a:t>
            </a:r>
            <a:r>
              <a:rPr lang="en-US" sz="2000" dirty="0" smtClean="0"/>
              <a:t>inequality</a:t>
            </a:r>
            <a:r>
              <a:rPr lang="en-US" sz="2000" dirty="0" smtClean="0"/>
              <a:t>, the greater the achievement gap.</a:t>
            </a:r>
            <a:endParaRPr lang="en-US" sz="2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890" y="1379366"/>
            <a:ext cx="7190220" cy="5229251"/>
          </a:xfrm>
          <a:prstGeom prst="rect">
            <a:avLst/>
          </a:prstGeom>
        </p:spPr>
      </p:pic>
    </p:spTree>
    <p:extLst>
      <p:ext uri="{BB962C8B-B14F-4D97-AF65-F5344CB8AC3E}">
        <p14:creationId xmlns:p14="http://schemas.microsoft.com/office/powerpoint/2010/main" val="33286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DC has an achievement gap problem that is directly related to </a:t>
            </a:r>
            <a:r>
              <a:rPr lang="en-US" sz="2000" dirty="0" smtClean="0"/>
              <a:t>economic inequality</a:t>
            </a:r>
            <a:r>
              <a:rPr lang="en-US" sz="2000" dirty="0" smtClean="0"/>
              <a:t>. Nationwide, the greater the economic </a:t>
            </a:r>
            <a:r>
              <a:rPr lang="en-US" sz="2000" dirty="0" smtClean="0"/>
              <a:t>inequality</a:t>
            </a:r>
            <a:r>
              <a:rPr lang="en-US" sz="2000" dirty="0" smtClean="0"/>
              <a:t>, the greater the achievement gap.</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125" y="1385454"/>
            <a:ext cx="7397750" cy="5380182"/>
          </a:xfrm>
          <a:prstGeom prst="rect">
            <a:avLst/>
          </a:prstGeom>
        </p:spPr>
      </p:pic>
    </p:spTree>
    <p:extLst>
      <p:ext uri="{BB962C8B-B14F-4D97-AF65-F5344CB8AC3E}">
        <p14:creationId xmlns:p14="http://schemas.microsoft.com/office/powerpoint/2010/main" val="417844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But if we want to target the achievement gap, we must provide supplemental resources to “at-risk” students, above and beyond core and special education. Which interventions appear to be the most promising? (Data from https://www.evidenceforessa.org/)</a:t>
            </a:r>
            <a:endParaRPr lang="en-US" sz="2000" dirty="0"/>
          </a:p>
        </p:txBody>
      </p:sp>
      <p:pic>
        <p:nvPicPr>
          <p:cNvPr id="2" name="Picture 1"/>
          <p:cNvPicPr>
            <a:picLocks noChangeAspect="1"/>
          </p:cNvPicPr>
          <p:nvPr/>
        </p:nvPicPr>
        <p:blipFill>
          <a:blip r:embed="rId2"/>
          <a:stretch>
            <a:fillRect/>
          </a:stretch>
        </p:blipFill>
        <p:spPr>
          <a:xfrm>
            <a:off x="2401455" y="1576705"/>
            <a:ext cx="7389090" cy="4801541"/>
          </a:xfrm>
          <a:prstGeom prst="rect">
            <a:avLst/>
          </a:prstGeom>
        </p:spPr>
      </p:pic>
    </p:spTree>
    <p:extLst>
      <p:ext uri="{BB962C8B-B14F-4D97-AF65-F5344CB8AC3E}">
        <p14:creationId xmlns:p14="http://schemas.microsoft.com/office/powerpoint/2010/main" val="729594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There are some variations across subjects and grade levels. In math, tutoring appears particularly impactful in elementary grades. Technology approaches look promising for middle and high school grades.</a:t>
            </a:r>
            <a:endParaRPr lang="en-US" sz="2000" dirty="0"/>
          </a:p>
        </p:txBody>
      </p:sp>
      <p:pic>
        <p:nvPicPr>
          <p:cNvPr id="4" name="Picture 3"/>
          <p:cNvPicPr>
            <a:picLocks noChangeAspect="1"/>
          </p:cNvPicPr>
          <p:nvPr/>
        </p:nvPicPr>
        <p:blipFill>
          <a:blip r:embed="rId2"/>
          <a:stretch>
            <a:fillRect/>
          </a:stretch>
        </p:blipFill>
        <p:spPr>
          <a:xfrm>
            <a:off x="2112934" y="2179003"/>
            <a:ext cx="7966131" cy="4221798"/>
          </a:xfrm>
          <a:prstGeom prst="rect">
            <a:avLst/>
          </a:prstGeom>
        </p:spPr>
      </p:pic>
    </p:spTree>
    <p:extLst>
      <p:ext uri="{BB962C8B-B14F-4D97-AF65-F5344CB8AC3E}">
        <p14:creationId xmlns:p14="http://schemas.microsoft.com/office/powerpoint/2010/main" val="731120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In reading, tutoring and small-group </a:t>
            </a:r>
            <a:r>
              <a:rPr lang="en-US" sz="2000" smtClean="0"/>
              <a:t>instruction appear </a:t>
            </a:r>
            <a:r>
              <a:rPr lang="en-US" sz="2000" dirty="0" smtClean="0"/>
              <a:t>impactful in elementary grades. Technology, professional development, and curricular approaches look promising for middle and high school grades.</a:t>
            </a:r>
            <a:endParaRPr lang="en-US" sz="2000" dirty="0"/>
          </a:p>
        </p:txBody>
      </p:sp>
      <p:pic>
        <p:nvPicPr>
          <p:cNvPr id="2" name="Picture 1"/>
          <p:cNvPicPr>
            <a:picLocks noChangeAspect="1"/>
          </p:cNvPicPr>
          <p:nvPr/>
        </p:nvPicPr>
        <p:blipFill>
          <a:blip r:embed="rId2"/>
          <a:stretch>
            <a:fillRect/>
          </a:stretch>
        </p:blipFill>
        <p:spPr>
          <a:xfrm>
            <a:off x="1970106" y="1963517"/>
            <a:ext cx="8251788" cy="4381865"/>
          </a:xfrm>
          <a:prstGeom prst="rect">
            <a:avLst/>
          </a:prstGeom>
        </p:spPr>
      </p:pic>
    </p:spTree>
    <p:extLst>
      <p:ext uri="{BB962C8B-B14F-4D97-AF65-F5344CB8AC3E}">
        <p14:creationId xmlns:p14="http://schemas.microsoft.com/office/powerpoint/2010/main" val="2952361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1746613"/>
          </a:xfrm>
        </p:spPr>
        <p:txBody>
          <a:bodyPr>
            <a:normAutofit/>
          </a:bodyPr>
          <a:lstStyle/>
          <a:p>
            <a:r>
              <a:rPr lang="en-US" sz="2000" dirty="0" smtClean="0"/>
              <a:t>Amidon-Bowen Elementary School has benefitted from targeting resources towards small-group tutoring for struggling students in reading and math. But these supplemental resources (e.g. reading specialist and math intervention coach) were granted as “gifts” in addition to our original budget allocation. These are the kinds of supports that matter. Why don’t schools like Amidon-Bowen have enough money in their school budgets to fund supplemental resources, such as these?</a:t>
            </a:r>
            <a:endParaRPr lang="en-US" sz="2000" dirty="0"/>
          </a:p>
        </p:txBody>
      </p:sp>
      <p:pic>
        <p:nvPicPr>
          <p:cNvPr id="4" name="Picture 3"/>
          <p:cNvPicPr>
            <a:picLocks noChangeAspect="1"/>
          </p:cNvPicPr>
          <p:nvPr/>
        </p:nvPicPr>
        <p:blipFill>
          <a:blip r:embed="rId2"/>
          <a:stretch>
            <a:fillRect/>
          </a:stretch>
        </p:blipFill>
        <p:spPr>
          <a:xfrm>
            <a:off x="0" y="2799055"/>
            <a:ext cx="6095999" cy="2848190"/>
          </a:xfrm>
          <a:prstGeom prst="rect">
            <a:avLst/>
          </a:prstGeom>
        </p:spPr>
      </p:pic>
      <p:pic>
        <p:nvPicPr>
          <p:cNvPr id="5" name="Picture 4"/>
          <p:cNvPicPr>
            <a:picLocks noChangeAspect="1"/>
          </p:cNvPicPr>
          <p:nvPr/>
        </p:nvPicPr>
        <p:blipFill>
          <a:blip r:embed="rId3"/>
          <a:stretch>
            <a:fillRect/>
          </a:stretch>
        </p:blipFill>
        <p:spPr>
          <a:xfrm>
            <a:off x="6096000" y="2799056"/>
            <a:ext cx="6094018" cy="2733530"/>
          </a:xfrm>
          <a:prstGeom prst="rect">
            <a:avLst/>
          </a:prstGeom>
        </p:spPr>
      </p:pic>
    </p:spTree>
    <p:extLst>
      <p:ext uri="{BB962C8B-B14F-4D97-AF65-F5344CB8AC3E}">
        <p14:creationId xmlns:p14="http://schemas.microsoft.com/office/powerpoint/2010/main" val="2971485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4309" y="143452"/>
            <a:ext cx="10515600" cy="1325563"/>
          </a:xfrm>
        </p:spPr>
        <p:txBody>
          <a:bodyPr>
            <a:normAutofit/>
          </a:bodyPr>
          <a:lstStyle/>
          <a:p>
            <a:r>
              <a:rPr lang="en-US" sz="2000" dirty="0" smtClean="0"/>
              <a:t>Which DCPS elementary and combined schools have reading specialists or teachers? </a:t>
            </a:r>
            <a:r>
              <a:rPr lang="en-US" sz="2000" dirty="0" smtClean="0"/>
              <a:t>Why is there no strategic investment in these resources for at-risk schools?</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4544" y="1124108"/>
            <a:ext cx="7744402" cy="5632292"/>
          </a:xfrm>
          <a:prstGeom prst="rect">
            <a:avLst/>
          </a:prstGeom>
        </p:spPr>
      </p:pic>
    </p:spTree>
    <p:extLst>
      <p:ext uri="{BB962C8B-B14F-4D97-AF65-F5344CB8AC3E}">
        <p14:creationId xmlns:p14="http://schemas.microsoft.com/office/powerpoint/2010/main" val="3433360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DCPS’s schools are not equitably funded</a:t>
            </a:r>
          </a:p>
          <a:p>
            <a:r>
              <a:rPr lang="en-US" dirty="0" smtClean="0"/>
              <a:t>DC has large achievement gaps that are directly correlated with vast economic inequality</a:t>
            </a:r>
          </a:p>
          <a:p>
            <a:r>
              <a:rPr lang="en-US" dirty="0" smtClean="0"/>
              <a:t>Interventions exist that would narrow the achievement gap but we are not targeting supplemental instructional supports to “at-risk” students</a:t>
            </a:r>
            <a:endParaRPr lang="en-US" dirty="0"/>
          </a:p>
        </p:txBody>
      </p:sp>
    </p:spTree>
    <p:extLst>
      <p:ext uri="{BB962C8B-B14F-4D97-AF65-F5344CB8AC3E}">
        <p14:creationId xmlns:p14="http://schemas.microsoft.com/office/powerpoint/2010/main" val="2152141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508</Words>
  <Application>Microsoft Office PowerPoint</Application>
  <PresentationFormat>Widescreen</PresentationFormat>
  <Paragraphs>23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At-Risk Funding and the Achievement Gap</vt:lpstr>
      <vt:lpstr>Overview</vt:lpstr>
      <vt:lpstr>Looking at DCPS elementary schools, schools with greater proportions of “at-risk” students appear to receive greater resources (per pupil) than schools with lower proportions of “at-risk” students. </vt:lpstr>
      <vt:lpstr>But keep in mind, DCPS schools with greater proportions of “at-risk” students also have higher rates of participation in special education services.</vt:lpstr>
      <vt:lpstr>Side note: DCPS schools serve a greater share of special education students than charter schools, given their proportion of “at-risk” students. The sector-wide percentages of special education students showing equivalency across the two sectors are misleading in that regard.</vt:lpstr>
      <vt:lpstr>Removing funds to cover special education costs, we no longer see an investment in instructional resources for schools serving large proportions of “at-risk” students. But shouldn’t we?</vt:lpstr>
      <vt:lpstr>Where do “at-risk” funds go? Mary Levy has estimated that about 60% of “at-risk” funds are being used to supplant core and special education. Why is this the case?</vt:lpstr>
      <vt:lpstr>DC has an achievement gap problem that is directly related to economic inequality. Nationwide, the greater the economic inequality, the greater the achievement gap.</vt:lpstr>
      <vt:lpstr>DC has an achievement gap problem that is directly related to economic inequality. Nationwide, the greater the economic inequality, the greater the achievement gap.</vt:lpstr>
      <vt:lpstr>But if we want to target the achievement gap, we must provide supplemental resources to “at-risk” students, above and beyond core and special education. Which interventions appear to be the most promising? (Data from https://www.evidenceforessa.org/)</vt:lpstr>
      <vt:lpstr>There are some variations across subjects and grade levels. In math, tutoring appears particularly impactful in elementary grades. Technology approaches look promising for middle and high school grades.</vt:lpstr>
      <vt:lpstr>In reading, tutoring and small-group instruction appear impactful in elementary grades. Technology, professional development, and curricular approaches look promising for middle and high school grades.</vt:lpstr>
      <vt:lpstr>Amidon-Bowen Elementary School has benefitted from targeting resources towards small-group tutoring for struggling students in reading and math. But these supplemental resources (e.g. reading specialist and math intervention coach) were granted as “gifts” in addition to our original budget allocation. These are the kinds of supports that matter. Why don’t schools like Amidon-Bowen have enough money in their school budgets to fund supplemental resources, such as these?</vt:lpstr>
      <vt:lpstr>Which DCPS elementary and combined schools have reading specialists or teachers? Why is there no strategic investment in these resources for at-risk schools?</vt:lpstr>
      <vt:lpstr>Summary</vt:lpstr>
    </vt:vector>
  </TitlesOfParts>
  <Company>Johns Hopkins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At-Risk Funding and the Achievement Gap</dc:title>
  <dc:creator>Betsy Wolf</dc:creator>
  <cp:lastModifiedBy>Betsy Wolf</cp:lastModifiedBy>
  <cp:revision>19</cp:revision>
  <dcterms:created xsi:type="dcterms:W3CDTF">2019-02-06T20:57:49Z</dcterms:created>
  <dcterms:modified xsi:type="dcterms:W3CDTF">2019-02-11T22:27:52Z</dcterms:modified>
</cp:coreProperties>
</file>